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5"/>
    <p:sldMasterId id="214748371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Oswald Medium"/>
      <p:regular r:id="rId22"/>
      <p:bold r:id="rId23"/>
    </p:embeddedFont>
    <p:embeddedFont>
      <p:font typeface="Roboto Thin"/>
      <p:regular r:id="rId24"/>
      <p:bold r:id="rId25"/>
      <p:italic r:id="rId26"/>
      <p:boldItalic r:id="rId27"/>
    </p:embeddedFont>
    <p:embeddedFont>
      <p:font typeface="Roboto"/>
      <p:regular r:id="rId28"/>
      <p:bold r:id="rId29"/>
      <p:italic r:id="rId30"/>
      <p:boldItalic r:id="rId31"/>
    </p:embeddedFont>
    <p:embeddedFont>
      <p:font typeface="Roboto Medium"/>
      <p:regular r:id="rId32"/>
      <p:bold r:id="rId33"/>
      <p:italic r:id="rId34"/>
      <p:boldItalic r:id="rId35"/>
    </p:embeddedFont>
    <p:embeddedFont>
      <p:font typeface="Caveat"/>
      <p:regular r:id="rId36"/>
      <p:bold r:id="rId37"/>
    </p:embeddedFont>
    <p:embeddedFont>
      <p:font typeface="Oswald Light"/>
      <p:regular r:id="rId38"/>
      <p:bold r:id="rId39"/>
    </p:embeddedFont>
    <p:embeddedFont>
      <p:font typeface="Roboto Light"/>
      <p:regular r:id="rId40"/>
      <p:bold r:id="rId41"/>
      <p:italic r:id="rId42"/>
      <p:boldItalic r:id="rId43"/>
    </p:embeddedFont>
    <p:embeddedFont>
      <p:font typeface="Inconsolata Medium"/>
      <p:regular r:id="rId44"/>
      <p:bold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27">
          <p15:clr>
            <a:srgbClr val="9AA0A6"/>
          </p15:clr>
        </p15:guide>
        <p15:guide id="3"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B86EC0-17E7-4635-A569-317FD8A125F3}">
  <a:tblStyle styleId="{D2B86EC0-17E7-4635-A569-317FD8A125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27" orient="horz"/>
        <p:guide pos="32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42" Type="http://schemas.openxmlformats.org/officeDocument/2006/relationships/font" Target="fonts/RobotoLight-italic.fntdata"/><Relationship Id="rId41" Type="http://schemas.openxmlformats.org/officeDocument/2006/relationships/font" Target="fonts/RobotoLight-bold.fntdata"/><Relationship Id="rId44" Type="http://schemas.openxmlformats.org/officeDocument/2006/relationships/font" Target="fonts/InconsolataMedium-regular.fntdata"/><Relationship Id="rId43" Type="http://schemas.openxmlformats.org/officeDocument/2006/relationships/font" Target="fonts/RobotoLight-boldItalic.fntdata"/><Relationship Id="rId46" Type="http://schemas.openxmlformats.org/officeDocument/2006/relationships/font" Target="fonts/Oswald-regular.fntdata"/><Relationship Id="rId45" Type="http://schemas.openxmlformats.org/officeDocument/2006/relationships/font" Target="fonts/Inconsolata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7"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RobotoMedium-bold.fntdata"/><Relationship Id="rId32" Type="http://schemas.openxmlformats.org/officeDocument/2006/relationships/font" Target="fonts/RobotoMedium-regular.fntdata"/><Relationship Id="rId35" Type="http://schemas.openxmlformats.org/officeDocument/2006/relationships/font" Target="fonts/RobotoMedium-boldItalic.fntdata"/><Relationship Id="rId34" Type="http://schemas.openxmlformats.org/officeDocument/2006/relationships/font" Target="fonts/RobotoMedium-italic.fntdata"/><Relationship Id="rId37" Type="http://schemas.openxmlformats.org/officeDocument/2006/relationships/font" Target="fonts/Caveat-bold.fntdata"/><Relationship Id="rId36" Type="http://schemas.openxmlformats.org/officeDocument/2006/relationships/font" Target="fonts/Caveat-regular.fntdata"/><Relationship Id="rId39" Type="http://schemas.openxmlformats.org/officeDocument/2006/relationships/font" Target="fonts/OswaldLight-bold.fntdata"/><Relationship Id="rId38" Type="http://schemas.openxmlformats.org/officeDocument/2006/relationships/font" Target="fonts/OswaldLight-regular.fntdata"/><Relationship Id="rId20" Type="http://schemas.openxmlformats.org/officeDocument/2006/relationships/slide" Target="slides/slide13.xml"/><Relationship Id="rId22" Type="http://schemas.openxmlformats.org/officeDocument/2006/relationships/font" Target="fonts/OswaldMedium-regular.fntdata"/><Relationship Id="rId21" Type="http://schemas.openxmlformats.org/officeDocument/2006/relationships/slide" Target="slides/slide14.xml"/><Relationship Id="rId24" Type="http://schemas.openxmlformats.org/officeDocument/2006/relationships/font" Target="fonts/RobotoThin-regular.fntdata"/><Relationship Id="rId23" Type="http://schemas.openxmlformats.org/officeDocument/2006/relationships/font" Target="fonts/OswaldMedium-bold.fntdata"/><Relationship Id="rId26" Type="http://schemas.openxmlformats.org/officeDocument/2006/relationships/font" Target="fonts/RobotoThin-italic.fntdata"/><Relationship Id="rId25" Type="http://schemas.openxmlformats.org/officeDocument/2006/relationships/font" Target="fonts/RobotoThin-bold.fntdata"/><Relationship Id="rId28" Type="http://schemas.openxmlformats.org/officeDocument/2006/relationships/font" Target="fonts/Roboto-regular.fntdata"/><Relationship Id="rId27" Type="http://schemas.openxmlformats.org/officeDocument/2006/relationships/font" Target="fonts/RobotoThin-boldItalic.fntdata"/><Relationship Id="rId29" Type="http://schemas.openxmlformats.org/officeDocument/2006/relationships/font" Target="fonts/Roboto-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04b3266895_0_3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04b3266895_0_3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04b3266895_0_3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04b3266895_0_3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04b3266895_0_3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04b3266895_0_3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04b3266895_0_3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04b3266895_0_3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04b3266895_0_3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04b3266895_0_3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4b3266895_0_3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04b3266895_0_3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04b3266895_0_3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04b3266895_0_3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4b3266895_0_3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04b3266895_0_3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04b3266895_0_3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04b3266895_0_3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4b3266895_0_3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04b3266895_0_3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04b3266895_0_3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04b3266895_0_3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04b3266895_0_3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04b3266895_0_3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4b3266895_0_3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4b3266895_0_3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04b3266895_0_3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04b3266895_0_3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13.png"/><Relationship Id="rId11" Type="http://schemas.openxmlformats.org/officeDocument/2006/relationships/image" Target="../media/image27.png"/><Relationship Id="rId10" Type="http://schemas.openxmlformats.org/officeDocument/2006/relationships/image" Target="../media/image22.png"/><Relationship Id="rId9"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3.png"/><Relationship Id="rId4" Type="http://schemas.openxmlformats.org/officeDocument/2006/relationships/image" Target="../media/image4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1.png"/><Relationship Id="rId4"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{D2B86EC0-17E7-4635-A569-317FD8A125F3}</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{D2B86EC0-17E7-4635-A569-317FD8A125F3}</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59"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1" name="Google Shape;86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2" name="Google Shape;86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64" name="Google Shape;864;p69"/>
          <p:cNvGrpSpPr/>
          <p:nvPr/>
        </p:nvGrpSpPr>
        <p:grpSpPr>
          <a:xfrm>
            <a:off x="4167150" y="1202575"/>
            <a:ext cx="809700" cy="809700"/>
            <a:chOff x="1457325" y="1219200"/>
            <a:chExt cx="809700" cy="809700"/>
          </a:xfrm>
        </p:grpSpPr>
        <p:sp>
          <p:nvSpPr>
            <p:cNvPr id="865" name="Google Shape;865;p69"/>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9"/>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69"/>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8" name="Google Shape;868;p69"/>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3" name="Google Shape;873;p7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74" name="Google Shape;874;p7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75" name="Google Shape;87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76" name="Google Shape;876;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3.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1"/>
          <p:cNvSpPr txBox="1"/>
          <p:nvPr>
            <p:ph type="title"/>
          </p:nvPr>
        </p:nvSpPr>
        <p:spPr>
          <a:xfrm>
            <a:off x="104425" y="1213825"/>
            <a:ext cx="90351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SQL</a:t>
            </a:r>
            <a:endParaRPr/>
          </a:p>
        </p:txBody>
      </p:sp>
      <p:sp>
        <p:nvSpPr>
          <p:cNvPr id="882" name="Google Shape;882;p71"/>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does a query do?</a:t>
            </a:r>
            <a:endParaRPr/>
          </a:p>
        </p:txBody>
      </p:sp>
      <p:sp>
        <p:nvSpPr>
          <p:cNvPr id="959" name="Google Shape;959;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SQL Queries</a:t>
            </a:r>
            <a:endParaRPr>
              <a:solidFill>
                <a:schemeClr val="dk1"/>
              </a:solidFill>
            </a:endParaRPr>
          </a:p>
          <a:p>
            <a:pPr indent="0" lvl="0" marL="0" rtl="0" algn="l">
              <a:spcBef>
                <a:spcPts val="0"/>
              </a:spcBef>
              <a:spcAft>
                <a:spcPts val="0"/>
              </a:spcAft>
              <a:buNone/>
            </a:pPr>
            <a:r>
              <a:t/>
            </a:r>
            <a:endParaRPr/>
          </a:p>
        </p:txBody>
      </p:sp>
      <p:sp>
        <p:nvSpPr>
          <p:cNvPr id="965" name="Google Shape;965;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66" name="Google Shape;966;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SQL query interacts with data in a database using the names of tables, columns, and relationships between tables. Queries enable us to supply data to the front end to build sites that can interact with lots of data quickly and easily.</a:t>
            </a:r>
            <a:endParaRPr/>
          </a:p>
        </p:txBody>
      </p:sp>
      <p:sp>
        <p:nvSpPr>
          <p:cNvPr id="967" name="Google Shape;967;p81"/>
          <p:cNvSpPr txBox="1"/>
          <p:nvPr/>
        </p:nvSpPr>
        <p:spPr>
          <a:xfrm>
            <a:off x="508800" y="1939350"/>
            <a:ext cx="7323600" cy="26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50">
                <a:solidFill>
                  <a:srgbClr val="0000CD"/>
                </a:solidFill>
                <a:highlight>
                  <a:srgbClr val="FFFFFF"/>
                </a:highlight>
                <a:latin typeface="Consolas"/>
                <a:ea typeface="Consolas"/>
                <a:cs typeface="Consolas"/>
                <a:sym typeface="Consolas"/>
              </a:rPr>
              <a:t>SELECT</a:t>
            </a:r>
            <a:r>
              <a:rPr lang="en" sz="3050">
                <a:solidFill>
                  <a:schemeClr val="dk1"/>
                </a:solidFill>
                <a:highlight>
                  <a:srgbClr val="FFFFFF"/>
                </a:highlight>
                <a:latin typeface="Consolas"/>
                <a:ea typeface="Consolas"/>
                <a:cs typeface="Consolas"/>
                <a:sym typeface="Consolas"/>
              </a:rPr>
              <a:t> *</a:t>
            </a:r>
            <a:endParaRPr sz="305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3050">
                <a:solidFill>
                  <a:srgbClr val="0000CD"/>
                </a:solidFill>
                <a:highlight>
                  <a:srgbClr val="FFFFFF"/>
                </a:highlight>
                <a:latin typeface="Consolas"/>
                <a:ea typeface="Consolas"/>
                <a:cs typeface="Consolas"/>
                <a:sym typeface="Consolas"/>
              </a:rPr>
              <a:t>FROM</a:t>
            </a:r>
            <a:r>
              <a:rPr lang="en" sz="3050">
                <a:solidFill>
                  <a:schemeClr val="dk1"/>
                </a:solidFill>
                <a:highlight>
                  <a:srgbClr val="FFFFFF"/>
                </a:highlight>
                <a:latin typeface="Consolas"/>
                <a:ea typeface="Consolas"/>
                <a:cs typeface="Consolas"/>
                <a:sym typeface="Consolas"/>
              </a:rPr>
              <a:t> A_TABLE</a:t>
            </a:r>
            <a:endParaRPr sz="305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3050">
                <a:solidFill>
                  <a:srgbClr val="0000CD"/>
                </a:solidFill>
                <a:highlight>
                  <a:srgbClr val="FFFFFF"/>
                </a:highlight>
                <a:latin typeface="Consolas"/>
                <a:ea typeface="Consolas"/>
                <a:cs typeface="Consolas"/>
                <a:sym typeface="Consolas"/>
              </a:rPr>
              <a:t>INNER</a:t>
            </a:r>
            <a:r>
              <a:rPr lang="en" sz="3050">
                <a:solidFill>
                  <a:schemeClr val="dk1"/>
                </a:solidFill>
                <a:highlight>
                  <a:srgbClr val="FFFFFF"/>
                </a:highlight>
                <a:latin typeface="Consolas"/>
                <a:ea typeface="Consolas"/>
                <a:cs typeface="Consolas"/>
                <a:sym typeface="Consolas"/>
              </a:rPr>
              <a:t> </a:t>
            </a:r>
            <a:r>
              <a:rPr lang="en" sz="3050">
                <a:solidFill>
                  <a:srgbClr val="0000CD"/>
                </a:solidFill>
                <a:highlight>
                  <a:srgbClr val="FFFFFF"/>
                </a:highlight>
                <a:latin typeface="Consolas"/>
                <a:ea typeface="Consolas"/>
                <a:cs typeface="Consolas"/>
                <a:sym typeface="Consolas"/>
              </a:rPr>
              <a:t>JOIN</a:t>
            </a:r>
            <a:r>
              <a:rPr lang="en" sz="3050">
                <a:solidFill>
                  <a:schemeClr val="dk1"/>
                </a:solidFill>
                <a:highlight>
                  <a:srgbClr val="FFFFFF"/>
                </a:highlight>
                <a:latin typeface="Consolas"/>
                <a:ea typeface="Consolas"/>
                <a:cs typeface="Consolas"/>
                <a:sym typeface="Consolas"/>
              </a:rPr>
              <a:t> A_RELATED_TABLE</a:t>
            </a:r>
            <a:endParaRPr sz="305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3050">
                <a:solidFill>
                  <a:srgbClr val="0000CD"/>
                </a:solidFill>
                <a:highlight>
                  <a:srgbClr val="FFFFFF"/>
                </a:highlight>
                <a:latin typeface="Consolas"/>
                <a:ea typeface="Consolas"/>
                <a:cs typeface="Consolas"/>
                <a:sym typeface="Consolas"/>
              </a:rPr>
              <a:t>ON</a:t>
            </a:r>
            <a:r>
              <a:rPr lang="en" sz="3050">
                <a:solidFill>
                  <a:schemeClr val="dk1"/>
                </a:solidFill>
                <a:highlight>
                  <a:srgbClr val="FFFFFF"/>
                </a:highlight>
                <a:latin typeface="Consolas"/>
                <a:ea typeface="Consolas"/>
                <a:cs typeface="Consolas"/>
                <a:sym typeface="Consolas"/>
              </a:rPr>
              <a:t> DATA_THEY_HAVE_IN_COMMON;</a:t>
            </a:r>
            <a:endParaRPr b="1" sz="39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Why Learn SQL?</a:t>
            </a:r>
            <a:endParaRPr/>
          </a:p>
        </p:txBody>
      </p:sp>
      <p:sp>
        <p:nvSpPr>
          <p:cNvPr id="973" name="Google Shape;973;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83"/>
          <p:cNvSpPr txBox="1"/>
          <p:nvPr>
            <p:ph type="title"/>
          </p:nvPr>
        </p:nvSpPr>
        <p:spPr>
          <a:xfrm>
            <a:off x="25" y="274800"/>
            <a:ext cx="80154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2600"/>
              <a:t>SQL is a marketable skill that's used in a majority of databases in every economic sector, from manufacturing, logistics, and health care to insurance, commerce, and much more. SQL also makes it easy to handle large amounts of data and scale up quickly. </a:t>
            </a:r>
            <a:endParaRPr sz="2600"/>
          </a:p>
        </p:txBody>
      </p:sp>
      <p:sp>
        <p:nvSpPr>
          <p:cNvPr id="979" name="Google Shape;979;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5" name="Google Shape;985;p8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SQL?</a:t>
            </a:r>
            <a:endParaRPr/>
          </a:p>
        </p:txBody>
      </p:sp>
      <p:sp>
        <p:nvSpPr>
          <p:cNvPr id="888" name="Google Shape;888;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4" name="Google Shape;894;p73"/>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800">
                <a:highlight>
                  <a:srgbClr val="FFFF00"/>
                </a:highlight>
              </a:rPr>
              <a:t>SQL</a:t>
            </a:r>
            <a:r>
              <a:rPr lang="en" sz="2800"/>
              <a:t> (Structured Query Language) is a query language that allows us to interact with a database.</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0" name="Google Shape;900;p7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does SQL interact with a database?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4" name="Shape 904"/>
        <p:cNvGrpSpPr/>
        <p:nvPr/>
      </p:nvGrpSpPr>
      <p:grpSpPr>
        <a:xfrm>
          <a:off x="0" y="0"/>
          <a:ext cx="0" cy="0"/>
          <a:chOff x="0" y="0"/>
          <a:chExt cx="0" cy="0"/>
        </a:xfrm>
      </p:grpSpPr>
      <p:cxnSp>
        <p:nvCxnSpPr>
          <p:cNvPr id="905" name="Google Shape;905;p75"/>
          <p:cNvCxnSpPr/>
          <p:nvPr/>
        </p:nvCxnSpPr>
        <p:spPr>
          <a:xfrm>
            <a:off x="2647125" y="3428250"/>
            <a:ext cx="4899900" cy="0"/>
          </a:xfrm>
          <a:prstGeom prst="straightConnector1">
            <a:avLst/>
          </a:prstGeom>
          <a:noFill/>
          <a:ln cap="flat" cmpd="sng" w="9525">
            <a:solidFill>
              <a:srgbClr val="000000"/>
            </a:solidFill>
            <a:prstDash val="solid"/>
            <a:round/>
            <a:headEnd len="med" w="med" type="stealth"/>
            <a:tailEnd len="med" w="med" type="none"/>
          </a:ln>
        </p:spPr>
      </p:cxnSp>
      <p:sp>
        <p:nvSpPr>
          <p:cNvPr id="906" name="Google Shape;90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Interacting With a Database</a:t>
            </a:r>
            <a:endParaRPr/>
          </a:p>
        </p:txBody>
      </p:sp>
      <p:sp>
        <p:nvSpPr>
          <p:cNvPr id="907" name="Google Shape;907;p75"/>
          <p:cNvSpPr txBox="1"/>
          <p:nvPr>
            <p:ph idx="1" type="subTitle"/>
          </p:nvPr>
        </p:nvSpPr>
        <p:spPr>
          <a:xfrm>
            <a:off x="0" y="675975"/>
            <a:ext cx="9144000" cy="80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SQL uses a </a:t>
            </a:r>
            <a:r>
              <a:rPr b="1" lang="en">
                <a:highlight>
                  <a:srgbClr val="FFFF00"/>
                </a:highlight>
              </a:rPr>
              <a:t>query</a:t>
            </a:r>
            <a:r>
              <a:rPr lang="en"/>
              <a:t>, or a structured inquiry, to react with data that is stored in a database. You can use a SQL query to create, read, update, and delete data. </a:t>
            </a:r>
            <a:endParaRPr/>
          </a:p>
        </p:txBody>
      </p:sp>
      <p:cxnSp>
        <p:nvCxnSpPr>
          <p:cNvPr id="908" name="Google Shape;908;p75"/>
          <p:cNvCxnSpPr/>
          <p:nvPr/>
        </p:nvCxnSpPr>
        <p:spPr>
          <a:xfrm>
            <a:off x="2388188" y="2886554"/>
            <a:ext cx="4719600" cy="0"/>
          </a:xfrm>
          <a:prstGeom prst="straightConnector1">
            <a:avLst/>
          </a:prstGeom>
          <a:noFill/>
          <a:ln cap="flat" cmpd="sng" w="9525">
            <a:solidFill>
              <a:srgbClr val="000000"/>
            </a:solidFill>
            <a:prstDash val="solid"/>
            <a:round/>
            <a:headEnd len="med" w="med" type="none"/>
            <a:tailEnd len="med" w="med" type="stealth"/>
          </a:ln>
        </p:spPr>
      </p:cxnSp>
      <p:sp>
        <p:nvSpPr>
          <p:cNvPr id="909" name="Google Shape;909;p75"/>
          <p:cNvSpPr/>
          <p:nvPr/>
        </p:nvSpPr>
        <p:spPr>
          <a:xfrm>
            <a:off x="725880" y="2391571"/>
            <a:ext cx="1764000" cy="17640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0" name="Google Shape;910;p75"/>
          <p:cNvPicPr preferRelativeResize="0"/>
          <p:nvPr/>
        </p:nvPicPr>
        <p:blipFill>
          <a:blip r:embed="rId3">
            <a:alphaModFix/>
          </a:blip>
          <a:stretch>
            <a:fillRect/>
          </a:stretch>
        </p:blipFill>
        <p:spPr>
          <a:xfrm>
            <a:off x="978670" y="1932921"/>
            <a:ext cx="1267461" cy="2027967"/>
          </a:xfrm>
          <a:prstGeom prst="rect">
            <a:avLst/>
          </a:prstGeom>
          <a:noFill/>
          <a:ln>
            <a:noFill/>
          </a:ln>
        </p:spPr>
      </p:pic>
      <p:pic>
        <p:nvPicPr>
          <p:cNvPr id="911" name="Google Shape;911;p75"/>
          <p:cNvPicPr preferRelativeResize="0"/>
          <p:nvPr/>
        </p:nvPicPr>
        <p:blipFill>
          <a:blip r:embed="rId4">
            <a:alphaModFix/>
          </a:blip>
          <a:stretch>
            <a:fillRect/>
          </a:stretch>
        </p:blipFill>
        <p:spPr>
          <a:xfrm>
            <a:off x="7120600" y="2196900"/>
            <a:ext cx="1289963" cy="1764000"/>
          </a:xfrm>
          <a:prstGeom prst="rect">
            <a:avLst/>
          </a:prstGeom>
          <a:noFill/>
          <a:ln>
            <a:noFill/>
          </a:ln>
        </p:spPr>
      </p:pic>
      <p:graphicFrame>
        <p:nvGraphicFramePr>
          <p:cNvPr id="912" name="Google Shape;912;p75"/>
          <p:cNvGraphicFramePr/>
          <p:nvPr/>
        </p:nvGraphicFramePr>
        <p:xfrm>
          <a:off x="5147600" y="3212900"/>
          <a:ext cx="3000000" cy="3000000"/>
        </p:xfrm>
        <a:graphic>
          <a:graphicData uri="http://schemas.openxmlformats.org/drawingml/2006/table">
            <a:tbl>
              <a:tblPr>
                <a:noFill/>
                <a:tableStyleId>{D2B86EC0-17E7-4635-A569-317FD8A125F3}</a:tableStyleId>
              </a:tblPr>
              <a:tblGrid>
                <a:gridCol w="1148750"/>
              </a:tblGrid>
              <a:tr h="330025">
                <a:tc>
                  <a:txBody>
                    <a:bodyPr/>
                    <a:lstStyle/>
                    <a:p>
                      <a:pPr indent="0" lvl="0" marL="0" rtl="0" algn="l">
                        <a:spcBef>
                          <a:spcPts val="0"/>
                        </a:spcBef>
                        <a:spcAft>
                          <a:spcPts val="0"/>
                        </a:spcAft>
                        <a:buNone/>
                      </a:pPr>
                      <a:r>
                        <a:rPr lang="en" sz="1000">
                          <a:solidFill>
                            <a:srgbClr val="212940"/>
                          </a:solidFill>
                          <a:latin typeface="Roboto Medium"/>
                          <a:ea typeface="Roboto Medium"/>
                          <a:cs typeface="Roboto Medium"/>
                          <a:sym typeface="Roboto Medium"/>
                        </a:rPr>
                        <a:t>Customer_ID</a:t>
                      </a:r>
                      <a:endParaRPr sz="10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r>
              <a:tr h="330025">
                <a:tc>
                  <a:txBody>
                    <a:bodyPr/>
                    <a:lstStyle/>
                    <a:p>
                      <a:pPr indent="0" lvl="0" marL="0" rtl="0" algn="l">
                        <a:spcBef>
                          <a:spcPts val="0"/>
                        </a:spcBef>
                        <a:spcAft>
                          <a:spcPts val="0"/>
                        </a:spcAft>
                        <a:buNone/>
                      </a:pPr>
                      <a:r>
                        <a:rPr lang="en" sz="1000">
                          <a:solidFill>
                            <a:srgbClr val="212940"/>
                          </a:solidFill>
                          <a:latin typeface="Roboto"/>
                          <a:ea typeface="Roboto"/>
                          <a:cs typeface="Roboto"/>
                          <a:sym typeface="Roboto"/>
                        </a:rPr>
                        <a:t>d005458dtsf</a:t>
                      </a:r>
                      <a:endParaRPr sz="10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r>
              <a:tr h="330025">
                <a:tc>
                  <a:txBody>
                    <a:bodyPr/>
                    <a:lstStyle/>
                    <a:p>
                      <a:pPr indent="0" lvl="0" marL="0" rtl="0" algn="l">
                        <a:spcBef>
                          <a:spcPts val="0"/>
                        </a:spcBef>
                        <a:spcAft>
                          <a:spcPts val="0"/>
                        </a:spcAft>
                        <a:buNone/>
                      </a:pPr>
                      <a:r>
                        <a:rPr lang="en" sz="1000">
                          <a:solidFill>
                            <a:srgbClr val="212940"/>
                          </a:solidFill>
                          <a:latin typeface="Roboto"/>
                          <a:ea typeface="Roboto"/>
                          <a:cs typeface="Roboto"/>
                          <a:sym typeface="Roboto"/>
                        </a:rPr>
                        <a:t>d007sfgs847</a:t>
                      </a:r>
                      <a:endParaRPr sz="10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r>
              <a:tr h="330025">
                <a:tc>
                  <a:txBody>
                    <a:bodyPr/>
                    <a:lstStyle/>
                    <a:p>
                      <a:pPr indent="0" lvl="0" marL="0" rtl="0" algn="l">
                        <a:spcBef>
                          <a:spcPts val="0"/>
                        </a:spcBef>
                        <a:spcAft>
                          <a:spcPts val="0"/>
                        </a:spcAft>
                        <a:buNone/>
                      </a:pPr>
                      <a:r>
                        <a:rPr lang="en" sz="1000">
                          <a:solidFill>
                            <a:srgbClr val="212940"/>
                          </a:solidFill>
                          <a:latin typeface="Roboto"/>
                          <a:ea typeface="Roboto"/>
                          <a:cs typeface="Roboto"/>
                          <a:sym typeface="Roboto"/>
                        </a:rPr>
                        <a:t>d004fgsfh445</a:t>
                      </a:r>
                      <a:endParaRPr sz="10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r>
            </a:tbl>
          </a:graphicData>
        </a:graphic>
      </p:graphicFrame>
      <p:sp>
        <p:nvSpPr>
          <p:cNvPr id="913" name="Google Shape;913;p75"/>
          <p:cNvSpPr/>
          <p:nvPr/>
        </p:nvSpPr>
        <p:spPr>
          <a:xfrm>
            <a:off x="2647125" y="2270750"/>
            <a:ext cx="1553400" cy="881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D6CB"/>
                </a:solidFill>
                <a:latin typeface="Inconsolata Medium"/>
                <a:ea typeface="Inconsolata Medium"/>
                <a:cs typeface="Inconsolata Medium"/>
                <a:sym typeface="Inconsolata Medium"/>
              </a:rPr>
              <a:t>SELECT</a:t>
            </a:r>
            <a:r>
              <a:rPr lang="en">
                <a:solidFill>
                  <a:srgbClr val="FFFFFF"/>
                </a:solidFill>
                <a:latin typeface="Inconsolata Medium"/>
                <a:ea typeface="Inconsolata Medium"/>
                <a:cs typeface="Inconsolata Medium"/>
                <a:sym typeface="Inconsolata Medium"/>
              </a:rPr>
              <a:t> *</a:t>
            </a:r>
            <a:endParaRPr>
              <a:solidFill>
                <a:srgbClr val="FFFFFF"/>
              </a:solidFill>
              <a:latin typeface="Inconsolata Medium"/>
              <a:ea typeface="Inconsolata Medium"/>
              <a:cs typeface="Inconsolata Medium"/>
              <a:sym typeface="Inconsolata Medium"/>
            </a:endParaRPr>
          </a:p>
          <a:p>
            <a:pPr indent="0" lvl="0" marL="0" rtl="0" algn="l">
              <a:spcBef>
                <a:spcPts val="0"/>
              </a:spcBef>
              <a:spcAft>
                <a:spcPts val="0"/>
              </a:spcAft>
              <a:buNone/>
            </a:pPr>
            <a:r>
              <a:rPr lang="en">
                <a:solidFill>
                  <a:srgbClr val="00D6CB"/>
                </a:solidFill>
                <a:latin typeface="Inconsolata Medium"/>
                <a:ea typeface="Inconsolata Medium"/>
                <a:cs typeface="Inconsolata Medium"/>
                <a:sym typeface="Inconsolata Medium"/>
              </a:rPr>
              <a:t>FROM</a:t>
            </a:r>
            <a:r>
              <a:rPr lang="en">
                <a:solidFill>
                  <a:srgbClr val="FFFFFF"/>
                </a:solidFill>
                <a:latin typeface="Inconsolata Medium"/>
                <a:ea typeface="Inconsolata Medium"/>
                <a:cs typeface="Inconsolata Medium"/>
                <a:sym typeface="Inconsolata Medium"/>
              </a:rPr>
              <a:t> </a:t>
            </a:r>
            <a:endParaRPr>
              <a:solidFill>
                <a:srgbClr val="FFFFFF"/>
              </a:solidFill>
              <a:latin typeface="Inconsolata Medium"/>
              <a:ea typeface="Inconsolata Medium"/>
              <a:cs typeface="Inconsolata Medium"/>
              <a:sym typeface="Inconsolata Medium"/>
            </a:endParaRPr>
          </a:p>
          <a:p>
            <a:pPr indent="0" lvl="0" marL="0" rtl="0" algn="l">
              <a:spcBef>
                <a:spcPts val="0"/>
              </a:spcBef>
              <a:spcAft>
                <a:spcPts val="0"/>
              </a:spcAft>
              <a:buClr>
                <a:schemeClr val="dk1"/>
              </a:buClr>
              <a:buSzPts val="1100"/>
              <a:buFont typeface="Arial"/>
              <a:buNone/>
            </a:pPr>
            <a:r>
              <a:rPr lang="en">
                <a:solidFill>
                  <a:srgbClr val="FFFFFF"/>
                </a:solidFill>
                <a:latin typeface="Inconsolata Medium"/>
                <a:ea typeface="Inconsolata Medium"/>
                <a:cs typeface="Inconsolata Medium"/>
                <a:sym typeface="Inconsolata Medium"/>
              </a:rPr>
              <a:t>Customer_ID;</a:t>
            </a:r>
            <a:endParaRPr>
              <a:solidFill>
                <a:srgbClr val="FFFFFF"/>
              </a:solidFill>
              <a:latin typeface="Inconsolata Medium"/>
              <a:ea typeface="Inconsolata Medium"/>
              <a:cs typeface="Inconsolata Medium"/>
              <a:sym typeface="Inconsolata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relational database?</a:t>
            </a:r>
            <a:endParaRPr/>
          </a:p>
        </p:txBody>
      </p:sp>
      <p:sp>
        <p:nvSpPr>
          <p:cNvPr id="919" name="Google Shape;919;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3" name="Shape 923"/>
        <p:cNvGrpSpPr/>
        <p:nvPr/>
      </p:nvGrpSpPr>
      <p:grpSpPr>
        <a:xfrm>
          <a:off x="0" y="0"/>
          <a:ext cx="0" cy="0"/>
          <a:chOff x="0" y="0"/>
          <a:chExt cx="0" cy="0"/>
        </a:xfrm>
      </p:grpSpPr>
      <p:sp>
        <p:nvSpPr>
          <p:cNvPr id="924" name="Google Shape;924;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Relational Databases</a:t>
            </a:r>
            <a:endParaRPr/>
          </a:p>
          <a:p>
            <a:pPr indent="0" lvl="0" marL="0" rtl="0" algn="l">
              <a:spcBef>
                <a:spcPts val="0"/>
              </a:spcBef>
              <a:spcAft>
                <a:spcPts val="0"/>
              </a:spcAft>
              <a:buNone/>
            </a:pPr>
            <a:r>
              <a:t/>
            </a:r>
            <a:endParaRPr/>
          </a:p>
        </p:txBody>
      </p:sp>
      <p:sp>
        <p:nvSpPr>
          <p:cNvPr id="925" name="Google Shape;925;p77"/>
          <p:cNvSpPr txBox="1"/>
          <p:nvPr>
            <p:ph idx="1" type="subTitle"/>
          </p:nvPr>
        </p:nvSpPr>
        <p:spPr>
          <a:xfrm>
            <a:off x="0" y="675975"/>
            <a:ext cx="9347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b="1" lang="en">
                <a:highlight>
                  <a:srgbClr val="FFFF00"/>
                </a:highlight>
              </a:rPr>
              <a:t>relational database</a:t>
            </a:r>
            <a:r>
              <a:rPr lang="en"/>
              <a:t> organizes data into tables. A table holds a group of data and is divided into rows and columns. The tables can be linked to form relationships.</a:t>
            </a:r>
            <a:endParaRPr/>
          </a:p>
        </p:txBody>
      </p:sp>
      <p:sp>
        <p:nvSpPr>
          <p:cNvPr id="926" name="Google Shape;926;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27" name="Google Shape;927;p77"/>
          <p:cNvGraphicFramePr/>
          <p:nvPr/>
        </p:nvGraphicFramePr>
        <p:xfrm>
          <a:off x="410675" y="2563500"/>
          <a:ext cx="3000000" cy="3000000"/>
        </p:xfrm>
        <a:graphic>
          <a:graphicData uri="http://schemas.openxmlformats.org/drawingml/2006/table">
            <a:tbl>
              <a:tblPr>
                <a:noFill/>
                <a:tableStyleId>{D2B86EC0-17E7-4635-A569-317FD8A125F3}</a:tableStyleId>
              </a:tblPr>
              <a:tblGrid>
                <a:gridCol w="1489100"/>
                <a:gridCol w="2034475"/>
              </a:tblGrid>
              <a:tr h="41725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Date_ID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6/26/2019</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8/3/2018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12/3/2018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graphicFrame>
        <p:nvGraphicFramePr>
          <p:cNvPr id="928" name="Google Shape;928;p77"/>
          <p:cNvGraphicFramePr/>
          <p:nvPr/>
        </p:nvGraphicFramePr>
        <p:xfrm>
          <a:off x="4732725" y="2563500"/>
          <a:ext cx="3000000" cy="3000000"/>
        </p:xfrm>
        <a:graphic>
          <a:graphicData uri="http://schemas.openxmlformats.org/drawingml/2006/table">
            <a:tbl>
              <a:tblPr>
                <a:noFill/>
                <a:tableStyleId>{D2B86EC0-17E7-4635-A569-317FD8A125F3}</a:tableStyleId>
              </a:tblPr>
              <a:tblGrid>
                <a:gridCol w="1375825"/>
                <a:gridCol w="1515125"/>
                <a:gridCol w="1224300"/>
              </a:tblGrid>
              <a:tr h="41725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Date_ID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10001</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6/26/2019</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10002</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8/3/2018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10003</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12/3/2018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cxnSp>
        <p:nvCxnSpPr>
          <p:cNvPr id="929" name="Google Shape;929;p77"/>
          <p:cNvCxnSpPr/>
          <p:nvPr/>
        </p:nvCxnSpPr>
        <p:spPr>
          <a:xfrm>
            <a:off x="1253250" y="1958200"/>
            <a:ext cx="5555100" cy="0"/>
          </a:xfrm>
          <a:prstGeom prst="straightConnector1">
            <a:avLst/>
          </a:prstGeom>
          <a:noFill/>
          <a:ln cap="flat" cmpd="sng" w="9525">
            <a:solidFill>
              <a:srgbClr val="000000"/>
            </a:solidFill>
            <a:prstDash val="solid"/>
            <a:round/>
            <a:headEnd len="med" w="med" type="none"/>
            <a:tailEnd len="med" w="med" type="none"/>
          </a:ln>
        </p:spPr>
      </p:cxnSp>
      <p:cxnSp>
        <p:nvCxnSpPr>
          <p:cNvPr id="930" name="Google Shape;930;p77"/>
          <p:cNvCxnSpPr/>
          <p:nvPr/>
        </p:nvCxnSpPr>
        <p:spPr>
          <a:xfrm rot="-5400000">
            <a:off x="993000" y="2218450"/>
            <a:ext cx="520500" cy="0"/>
          </a:xfrm>
          <a:prstGeom prst="straightConnector1">
            <a:avLst/>
          </a:prstGeom>
          <a:noFill/>
          <a:ln cap="flat" cmpd="sng" w="9525">
            <a:solidFill>
              <a:srgbClr val="000000"/>
            </a:solidFill>
            <a:prstDash val="solid"/>
            <a:round/>
            <a:headEnd len="med" w="med" type="oval"/>
            <a:tailEnd len="med" w="med" type="none"/>
          </a:ln>
        </p:spPr>
      </p:cxnSp>
      <p:cxnSp>
        <p:nvCxnSpPr>
          <p:cNvPr id="931" name="Google Shape;931;p77"/>
          <p:cNvCxnSpPr/>
          <p:nvPr/>
        </p:nvCxnSpPr>
        <p:spPr>
          <a:xfrm rot="-5400000">
            <a:off x="6548100" y="2218450"/>
            <a:ext cx="520500" cy="0"/>
          </a:xfrm>
          <a:prstGeom prst="straightConnector1">
            <a:avLst/>
          </a:prstGeom>
          <a:noFill/>
          <a:ln cap="flat" cmpd="sng" w="9525">
            <a:solidFill>
              <a:srgbClr val="000000"/>
            </a:solidFill>
            <a:prstDash val="solid"/>
            <a:round/>
            <a:headEnd len="med" w="med" type="oval"/>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How do we link tables?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937" name="Google Shape;937;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1" name="Shape 941"/>
        <p:cNvGrpSpPr/>
        <p:nvPr/>
      </p:nvGrpSpPr>
      <p:grpSpPr>
        <a:xfrm>
          <a:off x="0" y="0"/>
          <a:ext cx="0" cy="0"/>
          <a:chOff x="0" y="0"/>
          <a:chExt cx="0" cy="0"/>
        </a:xfrm>
      </p:grpSpPr>
      <p:cxnSp>
        <p:nvCxnSpPr>
          <p:cNvPr id="942" name="Google Shape;942;p79"/>
          <p:cNvCxnSpPr/>
          <p:nvPr/>
        </p:nvCxnSpPr>
        <p:spPr>
          <a:xfrm rot="5400000">
            <a:off x="5515375" y="2656938"/>
            <a:ext cx="1035600" cy="0"/>
          </a:xfrm>
          <a:prstGeom prst="straightConnector1">
            <a:avLst/>
          </a:prstGeom>
          <a:noFill/>
          <a:ln cap="flat" cmpd="sng" w="38100">
            <a:solidFill>
              <a:srgbClr val="000000"/>
            </a:solidFill>
            <a:prstDash val="solid"/>
            <a:round/>
            <a:headEnd len="med" w="med" type="none"/>
            <a:tailEnd len="med" w="med" type="none"/>
          </a:ln>
        </p:spPr>
      </p:cxnSp>
      <p:cxnSp>
        <p:nvCxnSpPr>
          <p:cNvPr id="943" name="Google Shape;943;p79"/>
          <p:cNvCxnSpPr/>
          <p:nvPr/>
        </p:nvCxnSpPr>
        <p:spPr>
          <a:xfrm>
            <a:off x="6355125" y="1068538"/>
            <a:ext cx="1035600" cy="0"/>
          </a:xfrm>
          <a:prstGeom prst="straightConnector1">
            <a:avLst/>
          </a:prstGeom>
          <a:noFill/>
          <a:ln cap="flat" cmpd="sng" w="38100">
            <a:solidFill>
              <a:srgbClr val="000000"/>
            </a:solidFill>
            <a:prstDash val="solid"/>
            <a:round/>
            <a:headEnd len="med" w="med" type="none"/>
            <a:tailEnd len="med" w="med" type="none"/>
          </a:ln>
        </p:spPr>
      </p:cxnSp>
      <p:sp>
        <p:nvSpPr>
          <p:cNvPr id="944" name="Google Shape;944;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Relational Databases</a:t>
            </a:r>
            <a:endParaRPr/>
          </a:p>
          <a:p>
            <a:pPr indent="0" lvl="0" marL="0" rtl="0" algn="l">
              <a:spcBef>
                <a:spcPts val="0"/>
              </a:spcBef>
              <a:spcAft>
                <a:spcPts val="0"/>
              </a:spcAft>
              <a:buNone/>
            </a:pPr>
            <a:r>
              <a:t/>
            </a:r>
            <a:endParaRPr/>
          </a:p>
        </p:txBody>
      </p:sp>
      <p:sp>
        <p:nvSpPr>
          <p:cNvPr id="945" name="Google Shape;945;p79"/>
          <p:cNvSpPr txBox="1"/>
          <p:nvPr>
            <p:ph idx="1" type="subTitle"/>
          </p:nvPr>
        </p:nvSpPr>
        <p:spPr>
          <a:xfrm>
            <a:off x="0" y="675975"/>
            <a:ext cx="3585600" cy="1090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Tables can be linked based on data that is common to both of them. </a:t>
            </a:r>
            <a:endParaRPr/>
          </a:p>
          <a:p>
            <a:pPr indent="0" lvl="0" marL="0" rtl="0" algn="l">
              <a:spcBef>
                <a:spcPts val="0"/>
              </a:spcBef>
              <a:spcAft>
                <a:spcPts val="0"/>
              </a:spcAft>
              <a:buNone/>
            </a:pPr>
            <a:br>
              <a:rPr lang="en"/>
            </a:br>
            <a:r>
              <a:rPr b="1" lang="en">
                <a:highlight>
                  <a:srgbClr val="FFFF00"/>
                </a:highlight>
              </a:rPr>
              <a:t>Keys</a:t>
            </a:r>
            <a:r>
              <a:rPr lang="en"/>
              <a:t> identify rows of data in a table. By matching keys between two tables, a relationship is formed.  </a:t>
            </a:r>
            <a:endParaRPr/>
          </a:p>
        </p:txBody>
      </p:sp>
      <p:sp>
        <p:nvSpPr>
          <p:cNvPr id="946" name="Google Shape;946;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47" name="Google Shape;947;p79"/>
          <p:cNvGraphicFramePr/>
          <p:nvPr/>
        </p:nvGraphicFramePr>
        <p:xfrm>
          <a:off x="3574475" y="882075"/>
          <a:ext cx="3000000" cy="3000000"/>
        </p:xfrm>
        <a:graphic>
          <a:graphicData uri="http://schemas.openxmlformats.org/drawingml/2006/table">
            <a:tbl>
              <a:tblPr>
                <a:noFill/>
                <a:tableStyleId>{D2B86EC0-17E7-4635-A569-317FD8A125F3}</a:tableStyleId>
              </a:tblPr>
              <a:tblGrid>
                <a:gridCol w="1680050"/>
                <a:gridCol w="1484250"/>
              </a:tblGrid>
              <a:tr h="365125">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992D"/>
                    </a:solidFill>
                  </a:tcPr>
                </a:tc>
              </a:tr>
              <a:tr h="36512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10001</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6512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10002</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6512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10003</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graphicFrame>
        <p:nvGraphicFramePr>
          <p:cNvPr id="948" name="Google Shape;948;p79"/>
          <p:cNvGraphicFramePr/>
          <p:nvPr/>
        </p:nvGraphicFramePr>
        <p:xfrm>
          <a:off x="7119600" y="869825"/>
          <a:ext cx="3000000" cy="3000000"/>
        </p:xfrm>
        <a:graphic>
          <a:graphicData uri="http://schemas.openxmlformats.org/drawingml/2006/table">
            <a:tbl>
              <a:tblPr>
                <a:noFill/>
                <a:tableStyleId>{D2B86EC0-17E7-4635-A569-317FD8A125F3}</a:tableStyleId>
              </a:tblPr>
              <a:tblGrid>
                <a:gridCol w="1753250"/>
              </a:tblGrid>
              <a:tr h="38900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d0a8adfhl67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d56u76jee34</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d15j8fd89rsh</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graphicFrame>
        <p:nvGraphicFramePr>
          <p:cNvPr id="949" name="Google Shape;949;p79"/>
          <p:cNvGraphicFramePr/>
          <p:nvPr/>
        </p:nvGraphicFramePr>
        <p:xfrm>
          <a:off x="5254525" y="2701575"/>
          <a:ext cx="3000000" cy="3000000"/>
        </p:xfrm>
        <a:graphic>
          <a:graphicData uri="http://schemas.openxmlformats.org/drawingml/2006/table">
            <a:tbl>
              <a:tblPr>
                <a:noFill/>
                <a:tableStyleId>{D2B86EC0-17E7-4635-A569-317FD8A125F3}</a:tableStyleId>
              </a:tblPr>
              <a:tblGrid>
                <a:gridCol w="1484250"/>
              </a:tblGrid>
              <a:tr h="38900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992D"/>
                    </a:solidFill>
                  </a:tcPr>
                </a:tc>
              </a:tr>
              <a:tr h="100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10004</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10006</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pic>
        <p:nvPicPr>
          <p:cNvPr id="950" name="Google Shape;950;p79"/>
          <p:cNvPicPr preferRelativeResize="0"/>
          <p:nvPr/>
        </p:nvPicPr>
        <p:blipFill>
          <a:blip r:embed="rId3">
            <a:alphaModFix/>
          </a:blip>
          <a:stretch>
            <a:fillRect/>
          </a:stretch>
        </p:blipFill>
        <p:spPr>
          <a:xfrm>
            <a:off x="4755725" y="977550"/>
            <a:ext cx="429275" cy="206374"/>
          </a:xfrm>
          <a:prstGeom prst="rect">
            <a:avLst/>
          </a:prstGeom>
          <a:noFill/>
          <a:ln>
            <a:noFill/>
          </a:ln>
          <a:effectLst>
            <a:outerShdw blurRad="57150" rotWithShape="0" algn="bl" dir="5400000" dist="19050">
              <a:srgbClr val="000000">
                <a:alpha val="50000"/>
              </a:srgbClr>
            </a:outerShdw>
          </a:effectLst>
        </p:spPr>
      </p:pic>
      <p:pic>
        <p:nvPicPr>
          <p:cNvPr id="951" name="Google Shape;951;p79"/>
          <p:cNvPicPr preferRelativeResize="0"/>
          <p:nvPr/>
        </p:nvPicPr>
        <p:blipFill>
          <a:blip r:embed="rId3">
            <a:alphaModFix/>
          </a:blip>
          <a:stretch>
            <a:fillRect/>
          </a:stretch>
        </p:blipFill>
        <p:spPr>
          <a:xfrm>
            <a:off x="6151150" y="977550"/>
            <a:ext cx="429275" cy="206374"/>
          </a:xfrm>
          <a:prstGeom prst="rect">
            <a:avLst/>
          </a:prstGeom>
          <a:noFill/>
          <a:ln>
            <a:noFill/>
          </a:ln>
          <a:effectLst>
            <a:outerShdw blurRad="57150" rotWithShape="0" algn="bl" dir="5400000" dist="19050">
              <a:srgbClr val="000000">
                <a:alpha val="50000"/>
              </a:srgbClr>
            </a:outerShdw>
          </a:effectLst>
        </p:spPr>
      </p:pic>
      <p:pic>
        <p:nvPicPr>
          <p:cNvPr id="952" name="Google Shape;952;p79"/>
          <p:cNvPicPr preferRelativeResize="0"/>
          <p:nvPr/>
        </p:nvPicPr>
        <p:blipFill>
          <a:blip r:embed="rId3">
            <a:alphaModFix/>
          </a:blip>
          <a:stretch>
            <a:fillRect/>
          </a:stretch>
        </p:blipFill>
        <p:spPr>
          <a:xfrm>
            <a:off x="8309125" y="965350"/>
            <a:ext cx="429275" cy="206374"/>
          </a:xfrm>
          <a:prstGeom prst="rect">
            <a:avLst/>
          </a:prstGeom>
          <a:noFill/>
          <a:ln>
            <a:noFill/>
          </a:ln>
          <a:effectLst>
            <a:outerShdw blurRad="57150" rotWithShape="0" algn="bl" dir="5400000" dist="19050">
              <a:srgbClr val="000000">
                <a:alpha val="50000"/>
              </a:srgbClr>
            </a:outerShdw>
          </a:effectLst>
        </p:spPr>
      </p:pic>
      <p:pic>
        <p:nvPicPr>
          <p:cNvPr id="953" name="Google Shape;953;p79"/>
          <p:cNvPicPr preferRelativeResize="0"/>
          <p:nvPr/>
        </p:nvPicPr>
        <p:blipFill>
          <a:blip r:embed="rId3">
            <a:alphaModFix/>
          </a:blip>
          <a:stretch>
            <a:fillRect/>
          </a:stretch>
        </p:blipFill>
        <p:spPr>
          <a:xfrm>
            <a:off x="6151150" y="2805800"/>
            <a:ext cx="429275" cy="2063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